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8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3300"/>
    <a:srgbClr val="404040"/>
    <a:srgbClr val="464646"/>
    <a:srgbClr val="333333"/>
    <a:srgbClr val="4D4D4D"/>
    <a:srgbClr val="5F5F5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711"/>
  </p:normalViewPr>
  <p:slideViewPr>
    <p:cSldViewPr>
      <p:cViewPr varScale="1">
        <p:scale>
          <a:sx n="94" d="100"/>
          <a:sy n="94" d="100"/>
        </p:scale>
        <p:origin x="16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252D9B-2374-BE4F-9B64-14182D2D74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22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94573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540798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043444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812418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608903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080302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822861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83406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424941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59470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52331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29E0E-BDC4-6D48-BA48-69A0613A89EF}" type="slidenum">
              <a:rPr lang="de-DE"/>
              <a:pPr/>
              <a:t>2</a:t>
            </a:fld>
            <a:endParaRPr lang="de-DE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7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121404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914781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68233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280397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850471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015047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26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90114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27</a:t>
            </a:fld>
            <a:endParaRPr lang="es-ES" smtClean="0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68707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585214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29</a:t>
            </a:fld>
            <a:endParaRPr lang="es-ES" smtClean="0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1928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C0CC4D-23DB-9D40-B123-A5FDB35A98C0}" type="slidenum">
              <a:rPr lang="de-DE"/>
              <a:pPr/>
              <a:t>3</a:t>
            </a:fld>
            <a:endParaRPr lang="de-DE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10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 smtClean="0"/>
              <a:t>Generation</a:t>
            </a:r>
            <a:r>
              <a:rPr lang="es-ES" baseline="0" dirty="0" smtClean="0"/>
              <a:t> of 3D </a:t>
            </a:r>
            <a:r>
              <a:rPr lang="es-ES" baseline="0" dirty="0" err="1" smtClean="0"/>
              <a:t>meshes</a:t>
            </a:r>
            <a:r>
              <a:rPr lang="es-ES" baseline="0" dirty="0" smtClean="0"/>
              <a:t> &gt; </a:t>
            </a:r>
            <a:r>
              <a:rPr lang="es-ES" baseline="0" dirty="0" err="1" smtClean="0"/>
              <a:t>blackboard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057189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42A2F-5D33-4D94-823C-9BC0033FBD9F}" type="slidenum">
              <a:rPr lang="en-US"/>
              <a:pPr/>
              <a:t>31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70152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916025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33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 smtClean="0"/>
          </a:p>
          <a:p>
            <a:pPr eaLnBrk="1" hangingPunct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06527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 smtClean="0"/>
          </a:p>
          <a:p>
            <a:pPr eaLnBrk="1" hangingPunct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3034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1509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73135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7E1791-6DDD-C045-B9B0-E2C70C303537}" type="slidenum">
              <a:rPr lang="de-DE"/>
              <a:pPr/>
              <a:t>4</a:t>
            </a:fld>
            <a:endParaRPr lang="de-DE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8617D-C592-0A4F-B1FC-D0987B0A630B}" type="slidenum">
              <a:rPr lang="de-DE"/>
              <a:pPr/>
              <a:t>5</a:t>
            </a:fld>
            <a:endParaRPr lang="de-DE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0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8960DC-6725-2E43-83CE-D29F0897B218}" type="slidenum">
              <a:rPr lang="de-DE"/>
              <a:pPr/>
              <a:t>6</a:t>
            </a:fld>
            <a:endParaRPr lang="de-DE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8E41D-AF11-BB41-A887-541F07902FF9}" type="slidenum">
              <a:rPr lang="de-DE"/>
              <a:pPr/>
              <a:t>7</a:t>
            </a:fld>
            <a:endParaRPr lang="de-DE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2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6E3DCC-836A-EA4E-9D32-44E92182EA8E}" type="slidenum">
              <a:rPr lang="de-DE"/>
              <a:pPr/>
              <a:t>8</a:t>
            </a:fld>
            <a:endParaRPr lang="de-DE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5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9D3278-7A6E-FB47-8169-28D7BB698415}" type="slidenum">
              <a:rPr lang="de-DE"/>
              <a:pPr/>
              <a:t>9</a:t>
            </a:fld>
            <a:endParaRPr lang="de-DE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7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312CC7-B38C-564E-9023-722D1295D9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A286F1-6161-9D49-9559-7A729C53C9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F6DE7F-1228-CB47-90B2-07B2C58504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209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1D9531-714E-604E-97DC-C047A4FE9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A77761-6E15-234D-86CD-2A60950742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F876A-9330-2C49-8FB9-7D69511B27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6AAD46-DAE9-E442-BC60-976E9461BD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681F86-55FE-1449-87D5-9E00745AFF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6AECFB-A37F-D842-99F3-083101B95A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E44F38-D651-9142-8FF0-653FD82937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CA206E-0421-624E-8EB8-6B7ABB7768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cambiar el estilo de título	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F44788A-2724-EC4E-88A5-5C3CD50DA1D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slide" Target="slide26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7.png"/><Relationship Id="rId6" Type="http://schemas.openxmlformats.org/officeDocument/2006/relationships/slide" Target="slide26.xml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" Target="slide2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1.wdp"/><Relationship Id="rId5" Type="http://schemas.openxmlformats.org/officeDocument/2006/relationships/image" Target="../media/image21.png"/><Relationship Id="rId6" Type="http://schemas.openxmlformats.org/officeDocument/2006/relationships/slide" Target="slide2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" Target="slide2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slide" Target="slide2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4" Type="http://schemas.openxmlformats.org/officeDocument/2006/relationships/slide" Target="slide30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1.png"/><Relationship Id="rId5" Type="http://schemas.openxmlformats.org/officeDocument/2006/relationships/image" Target="../media/image32.jpe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slide" Target="slide3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9.png"/><Relationship Id="rId6" Type="http://schemas.openxmlformats.org/officeDocument/2006/relationships/oleObject" Target="../embeddings/oleObject8.bin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hyperlink" Target="http://web.ing.puc.cl/~dmery/Prints/ISI-Journals/2005-Insight-b.pdf" TargetMode="External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4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8" Type="http://schemas.openxmlformats.org/officeDocument/2006/relationships/oleObject" Target="../embeddings/oleObject4.bin"/><Relationship Id="rId9" Type="http://schemas.openxmlformats.org/officeDocument/2006/relationships/image" Target="../media/image8.png"/><Relationship Id="rId10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</a:t>
            </a:r>
            <a:r>
              <a:rPr lang="es-CL" sz="120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Definiciones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25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4" name="Action Button: Forward or Next 3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3019425"/>
            <a:ext cx="3409950" cy="287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90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105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359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2605794"/>
            <a:ext cx="3409950" cy="378825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7" name="Action Button: Forward or Next 6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0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3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2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1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64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085850"/>
            <a:ext cx="6870700" cy="5080000"/>
          </a:xfrm>
          <a:prstGeom prst="rect">
            <a:avLst/>
          </a:prstGeom>
          <a:noFill/>
        </p:spPr>
      </p:pic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0" y="0"/>
            <a:ext cx="360367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 smtClean="0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endParaRPr lang="en-US" sz="3200" u="none" dirty="0">
              <a:solidFill>
                <a:srgbClr val="808080"/>
              </a:solidFill>
              <a:latin typeface="Trebuchet MS"/>
              <a:cs typeface="Trebuchet MS"/>
            </a:endParaRPr>
          </a:p>
        </p:txBody>
      </p:sp>
      <p:sp>
        <p:nvSpPr>
          <p:cNvPr id="338952" name="Rectangle 8"/>
          <p:cNvSpPr>
            <a:spLocks noChangeArrowheads="1"/>
          </p:cNvSpPr>
          <p:nvPr/>
        </p:nvSpPr>
        <p:spPr bwMode="auto">
          <a:xfrm>
            <a:off x="3203575" y="5551488"/>
            <a:ext cx="431800" cy="249237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38956" name="Group 12"/>
          <p:cNvGrpSpPr>
            <a:grpSpLocks/>
          </p:cNvGrpSpPr>
          <p:nvPr/>
        </p:nvGrpSpPr>
        <p:grpSpPr bwMode="auto">
          <a:xfrm>
            <a:off x="3602038" y="2492375"/>
            <a:ext cx="3756025" cy="2906713"/>
            <a:chOff x="2269" y="1570"/>
            <a:chExt cx="2366" cy="1831"/>
          </a:xfrm>
        </p:grpSpPr>
        <p:graphicFrame>
          <p:nvGraphicFramePr>
            <p:cNvPr id="338954" name="Object 10"/>
            <p:cNvGraphicFramePr>
              <a:graphicFrameLocks noChangeAspect="1"/>
            </p:cNvGraphicFramePr>
            <p:nvPr/>
          </p:nvGraphicFramePr>
          <p:xfrm>
            <a:off x="2517" y="1570"/>
            <a:ext cx="2118" cy="1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Fotografía de Photo Editor" r:id="rId5" imgW="3362794" imgH="2333333" progId="MSPhotoEd.3">
                    <p:embed/>
                  </p:oleObj>
                </mc:Choice>
                <mc:Fallback>
                  <p:oleObj name="Fotografía de Photo Editor" r:id="rId5" imgW="3362794" imgH="2333333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1570"/>
                          <a:ext cx="2118" cy="1470"/>
                        </a:xfrm>
                        <a:prstGeom prst="rect">
                          <a:avLst/>
                        </a:prstGeom>
                        <a:noFill/>
                        <a:ln w="7620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955" name="Line 11"/>
            <p:cNvSpPr>
              <a:spLocks noChangeShapeType="1"/>
            </p:cNvSpPr>
            <p:nvPr/>
          </p:nvSpPr>
          <p:spPr bwMode="auto">
            <a:xfrm flipV="1">
              <a:off x="2269" y="3113"/>
              <a:ext cx="203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0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3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5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6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66" y="3975104"/>
            <a:ext cx="4673602" cy="461963"/>
            <a:chOff x="2523" y="2378"/>
            <a:chExt cx="2944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 smtClean="0">
                  <a:solidFill>
                    <a:srgbClr val="FF0000"/>
                  </a:solidFill>
                  <a:latin typeface="Trebuchet MS" pitchFamily="34" charset="0"/>
                </a:rPr>
                <a:t>The wheel has 7 defects</a:t>
              </a:r>
              <a:endParaRPr lang="en-US" sz="2400" i="1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Analysis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 measurement, an interpretation or a decision.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84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370538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 smtClean="0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3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3776666" cy="1557338"/>
            <a:chOff x="1350" y="2049"/>
            <a:chExt cx="2379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446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solidFill>
                    <a:srgbClr val="0000FF"/>
                  </a:solidFill>
                  <a:latin typeface="Trebuchet MS" pitchFamily="34" charset="0"/>
                </a:rPr>
                <a:t>HEARTBEAT </a:t>
              </a:r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= 165 </a:t>
              </a:r>
              <a:r>
                <a:rPr lang="es-ES" sz="1600" dirty="0" err="1" smtClean="0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solidFill>
                    <a:srgbClr val="0000FF"/>
                  </a:solidFill>
                  <a:latin typeface="Trebuchet MS" pitchFamily="34" charset="0"/>
                </a:rPr>
                <a:t>AGE </a:t>
              </a:r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= 45 </a:t>
              </a:r>
              <a:r>
                <a:rPr lang="es-ES" sz="1600" dirty="0" err="1" smtClean="0">
                  <a:solidFill>
                    <a:srgbClr val="0000FF"/>
                  </a:solidFill>
                  <a:latin typeface="Trebuchet MS" pitchFamily="34" charset="0"/>
                </a:rPr>
                <a:t>year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533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solidFill>
                    <a:srgbClr val="0000FF"/>
                  </a:solidFill>
                  <a:latin typeface="Trebuchet MS" pitchFamily="34" charset="0"/>
                </a:rPr>
                <a:t>SEX </a:t>
              </a:r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= F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4" y="3279775"/>
            <a:ext cx="1792286" cy="1611313"/>
            <a:chOff x="4277" y="2066"/>
            <a:chExt cx="1129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latin typeface="Trebuchet MS" pitchFamily="34" charset="0"/>
                </a:rPr>
                <a:t>ALARM = </a:t>
              </a:r>
              <a:r>
                <a:rPr lang="es-ES" sz="1600" dirty="0" smtClean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  <a:endParaRPr lang="es-ES" sz="1600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1513" y="2619375"/>
            <a:ext cx="1177925" cy="3325813"/>
            <a:chOff x="423" y="1650"/>
            <a:chExt cx="742" cy="2095"/>
          </a:xfrm>
        </p:grpSpPr>
        <p:pic>
          <p:nvPicPr>
            <p:cNvPr id="13336" name="Picture 14" descr="BD00017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" y="1650"/>
              <a:ext cx="742" cy="2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7" name="Freeform 15"/>
            <p:cNvSpPr>
              <a:spLocks/>
            </p:cNvSpPr>
            <p:nvPr/>
          </p:nvSpPr>
          <p:spPr bwMode="auto">
            <a:xfrm>
              <a:off x="1013" y="2367"/>
              <a:ext cx="58" cy="57"/>
            </a:xfrm>
            <a:custGeom>
              <a:avLst/>
              <a:gdLst>
                <a:gd name="T0" fmla="*/ 37 w 58"/>
                <a:gd name="T1" fmla="*/ 0 h 57"/>
                <a:gd name="T2" fmla="*/ 57 w 58"/>
                <a:gd name="T3" fmla="*/ 32 h 57"/>
                <a:gd name="T4" fmla="*/ 31 w 58"/>
                <a:gd name="T5" fmla="*/ 54 h 57"/>
                <a:gd name="T6" fmla="*/ 0 w 58"/>
                <a:gd name="T7" fmla="*/ 53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57"/>
                <a:gd name="T14" fmla="*/ 58 w 58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57">
                  <a:moveTo>
                    <a:pt x="37" y="0"/>
                  </a:moveTo>
                  <a:cubicBezTo>
                    <a:pt x="48" y="11"/>
                    <a:pt x="58" y="23"/>
                    <a:pt x="57" y="32"/>
                  </a:cubicBezTo>
                  <a:cubicBezTo>
                    <a:pt x="56" y="41"/>
                    <a:pt x="41" y="51"/>
                    <a:pt x="31" y="54"/>
                  </a:cubicBezTo>
                  <a:cubicBezTo>
                    <a:pt x="21" y="57"/>
                    <a:pt x="6" y="53"/>
                    <a:pt x="0" y="5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8" name="Oval 16"/>
            <p:cNvSpPr>
              <a:spLocks noChangeArrowheads="1"/>
            </p:cNvSpPr>
            <p:nvPr/>
          </p:nvSpPr>
          <p:spPr bwMode="auto">
            <a:xfrm>
              <a:off x="1046" y="2392"/>
              <a:ext cx="27" cy="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52991" y="60416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Pattern Recognition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It is the science of making inferences based on data. Usually, it measures an object in order to assign it to a class.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5" name="Action Button: Forward or Next 34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 smtClean="0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Freeform 7"/>
          <p:cNvSpPr/>
          <p:nvPr/>
        </p:nvSpPr>
        <p:spPr>
          <a:xfrm>
            <a:off x="3215043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68766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4321607" y="4285067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charset="0"/>
              </a:rPr>
              <a:t>4. Feature </a:t>
            </a:r>
          </a:p>
          <a:p>
            <a:pPr algn="ctr" eaLnBrk="0" hangingPunct="0"/>
            <a:r>
              <a:rPr lang="es-ES_tradnl" sz="1200" b="1" i="1" dirty="0" err="1" smtClean="0">
                <a:solidFill>
                  <a:srgbClr val="0000C0"/>
                </a:solidFill>
                <a:latin typeface="Trebuchet MS" charset="0"/>
              </a:rPr>
              <a:t>Extraction</a:t>
            </a:r>
            <a:endParaRPr lang="en-GB" sz="1200" b="1" i="1" dirty="0">
              <a:solidFill>
                <a:srgbClr val="0000C0"/>
              </a:solidFill>
              <a:latin typeface="Trebuchet MS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18812" y="5249977"/>
            <a:ext cx="300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Pattern Recognition: </a:t>
            </a:r>
          </a:p>
        </p:txBody>
      </p:sp>
    </p:spTree>
    <p:extLst>
      <p:ext uri="{BB962C8B-B14F-4D97-AF65-F5344CB8AC3E}">
        <p14:creationId xmlns:p14="http://schemas.microsoft.com/office/powerpoint/2010/main" val="355613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99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" y="1844675"/>
            <a:ext cx="1482725" cy="1000125"/>
          </a:xfrm>
          <a:prstGeom prst="rect">
            <a:avLst/>
          </a:prstGeom>
          <a:noFill/>
        </p:spPr>
      </p:pic>
      <p:pic>
        <p:nvPicPr>
          <p:cNvPr id="34919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2550" y="855663"/>
            <a:ext cx="7670800" cy="55165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49191" name="Rectangle 7"/>
          <p:cNvSpPr>
            <a:spLocks noChangeArrowheads="1"/>
          </p:cNvSpPr>
          <p:nvPr/>
        </p:nvSpPr>
        <p:spPr bwMode="auto">
          <a:xfrm>
            <a:off x="739775" y="2185988"/>
            <a:ext cx="533400" cy="363537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9193" name="Rectangle 9"/>
          <p:cNvSpPr>
            <a:spLocks noChangeArrowheads="1"/>
          </p:cNvSpPr>
          <p:nvPr/>
        </p:nvSpPr>
        <p:spPr bwMode="auto">
          <a:xfrm>
            <a:off x="1476375" y="992188"/>
            <a:ext cx="1117600" cy="896937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9196" name="Freeform 12"/>
          <p:cNvSpPr>
            <a:spLocks/>
          </p:cNvSpPr>
          <p:nvPr/>
        </p:nvSpPr>
        <p:spPr bwMode="auto">
          <a:xfrm>
            <a:off x="368300" y="2578100"/>
            <a:ext cx="901700" cy="1866900"/>
          </a:xfrm>
          <a:custGeom>
            <a:avLst/>
            <a:gdLst/>
            <a:ahLst/>
            <a:cxnLst>
              <a:cxn ang="0">
                <a:pos x="376" y="0"/>
              </a:cxn>
              <a:cxn ang="0">
                <a:pos x="32" y="704"/>
              </a:cxn>
              <a:cxn ang="0">
                <a:pos x="568" y="1176"/>
              </a:cxn>
            </a:cxnLst>
            <a:rect l="0" t="0" r="r" b="b"/>
            <a:pathLst>
              <a:path w="568" h="1176">
                <a:moveTo>
                  <a:pt x="376" y="0"/>
                </a:moveTo>
                <a:cubicBezTo>
                  <a:pt x="188" y="254"/>
                  <a:pt x="0" y="508"/>
                  <a:pt x="32" y="704"/>
                </a:cubicBezTo>
                <a:cubicBezTo>
                  <a:pt x="64" y="900"/>
                  <a:pt x="316" y="1038"/>
                  <a:pt x="568" y="1176"/>
                </a:cubicBezTo>
              </a:path>
            </a:pathLst>
          </a:custGeom>
          <a:noFill/>
          <a:ln w="762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49201" name="Group 17"/>
          <p:cNvGrpSpPr>
            <a:grpSpLocks/>
          </p:cNvGrpSpPr>
          <p:nvPr/>
        </p:nvGrpSpPr>
        <p:grpSpPr bwMode="auto">
          <a:xfrm>
            <a:off x="1747838" y="1560513"/>
            <a:ext cx="6388100" cy="4565650"/>
            <a:chOff x="1101" y="983"/>
            <a:chExt cx="4024" cy="2876"/>
          </a:xfrm>
        </p:grpSpPr>
        <p:pic>
          <p:nvPicPr>
            <p:cNvPr id="349200" name="Picture 1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63" y="983"/>
              <a:ext cx="3362" cy="2876"/>
            </a:xfrm>
            <a:prstGeom prst="rect">
              <a:avLst/>
            </a:prstGeom>
            <a:noFill/>
            <a:ln w="38100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349197" name="Freeform 13"/>
            <p:cNvSpPr>
              <a:spLocks/>
            </p:cNvSpPr>
            <p:nvPr/>
          </p:nvSpPr>
          <p:spPr bwMode="auto">
            <a:xfrm>
              <a:off x="1101" y="1216"/>
              <a:ext cx="603" cy="1200"/>
            </a:xfrm>
            <a:custGeom>
              <a:avLst/>
              <a:gdLst/>
              <a:ahLst/>
              <a:cxnLst>
                <a:cxn ang="0">
                  <a:pos x="203" y="0"/>
                </a:cxn>
                <a:cxn ang="0">
                  <a:pos x="67" y="728"/>
                </a:cxn>
                <a:cxn ang="0">
                  <a:pos x="603" y="1200"/>
                </a:cxn>
              </a:cxnLst>
              <a:rect l="0" t="0" r="r" b="b"/>
              <a:pathLst>
                <a:path w="603" h="1200">
                  <a:moveTo>
                    <a:pt x="203" y="0"/>
                  </a:moveTo>
                  <a:cubicBezTo>
                    <a:pt x="179" y="121"/>
                    <a:pt x="0" y="528"/>
                    <a:pt x="67" y="728"/>
                  </a:cubicBezTo>
                  <a:cubicBezTo>
                    <a:pt x="134" y="928"/>
                    <a:pt x="351" y="1062"/>
                    <a:pt x="603" y="1200"/>
                  </a:cubicBezTo>
                </a:path>
              </a:pathLst>
            </a:custGeom>
            <a:noFill/>
            <a:ln w="76200" cmpd="sng">
              <a:solidFill>
                <a:schemeClr val="hlink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49203" name="Text Box 19"/>
          <p:cNvSpPr txBox="1">
            <a:spLocks noChangeArrowheads="1"/>
          </p:cNvSpPr>
          <p:nvPr/>
        </p:nvSpPr>
        <p:spPr bwMode="auto">
          <a:xfrm>
            <a:off x="-91923" y="0"/>
            <a:ext cx="506540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(zoom)</a:t>
            </a:r>
          </a:p>
        </p:txBody>
      </p:sp>
    </p:spTree>
    <p:extLst>
      <p:ext uri="{BB962C8B-B14F-4D97-AF65-F5344CB8AC3E}">
        <p14:creationId xmlns:p14="http://schemas.microsoft.com/office/powerpoint/2010/main" val="47963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1" grpId="0" animBg="1"/>
      <p:bldP spid="349193" grpId="0" animBg="1"/>
      <p:bldP spid="34919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31 at 6.13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77" y="2746001"/>
            <a:ext cx="4705705" cy="3813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99040" y="6534224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ction Button: Forward or Next 6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1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1390" y="6113463"/>
            <a:ext cx="137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400" b="1" i="1">
                <a:latin typeface="Trebuchet MS" pitchFamily="34" charset="0"/>
              </a:rPr>
              <a:t>3D mesh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470928" y="2678113"/>
            <a:ext cx="3468687" cy="1668462"/>
            <a:chOff x="3269" y="1033"/>
            <a:chExt cx="2185" cy="1051"/>
          </a:xfrm>
        </p:grpSpPr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3269" y="1033"/>
            <a:ext cx="991" cy="1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0" r:id="rId4" imgW="1257476" imgH="1314286" progId="">
                    <p:embed/>
                  </p:oleObj>
                </mc:Choice>
                <mc:Fallback>
                  <p:oleObj r:id="rId4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24000" contrast="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033"/>
                          <a:ext cx="991" cy="1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0" name="Text Box 9"/>
            <p:cNvSpPr txBox="1">
              <a:spLocks noChangeArrowheads="1"/>
            </p:cNvSpPr>
            <p:nvPr/>
          </p:nvSpPr>
          <p:spPr bwMode="auto">
            <a:xfrm>
              <a:off x="4358" y="1494"/>
              <a:ext cx="10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Depth map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470928" y="4506913"/>
            <a:ext cx="3332162" cy="1620837"/>
            <a:chOff x="3269" y="2185"/>
            <a:chExt cx="2099" cy="1021"/>
          </a:xfrm>
        </p:grpSpPr>
        <p:graphicFrame>
          <p:nvGraphicFramePr>
            <p:cNvPr id="4098" name="Object 11"/>
            <p:cNvGraphicFramePr>
              <a:graphicFrameLocks noChangeAspect="1"/>
            </p:cNvGraphicFramePr>
            <p:nvPr/>
          </p:nvGraphicFramePr>
          <p:xfrm>
            <a:off x="3269" y="2185"/>
            <a:ext cx="991" cy="9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1" r:id="rId6" imgW="1257476" imgH="1314286" progId="">
                    <p:embed/>
                  </p:oleObj>
                </mc:Choice>
                <mc:Fallback>
                  <p:oleObj r:id="rId6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2185"/>
                          <a:ext cx="991" cy="9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9" name="Text Box 12"/>
            <p:cNvSpPr txBox="1">
              <a:spLocks noChangeArrowheads="1"/>
            </p:cNvSpPr>
            <p:nvPr/>
          </p:nvSpPr>
          <p:spPr bwMode="auto">
            <a:xfrm>
              <a:off x="4288" y="2918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Simulation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pic>
        <p:nvPicPr>
          <p:cNvPr id="4106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1390" y="2581275"/>
            <a:ext cx="4013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 descr="Screen Shot 2014-07-31 at 6.55.0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3" y="2824116"/>
            <a:ext cx="3928402" cy="3192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4467" y="6149836"/>
            <a:ext cx="486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Mery, D.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 Hahn, D.;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Hitschfeld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N. (2005): Simulation of Defects in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Aluminium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Castings Using CAD Models of Flaws and Real X-ray Images. Insight, 47(10):618-624. [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hlinkClick r:id="rId10"/>
              </a:rPr>
              <a:t>PDF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] 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SBFSEM_Reconstruction_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6532" y="2643547"/>
            <a:ext cx="5339644" cy="4004733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1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ability to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]</a:t>
            </a:r>
            <a:endParaRPr lang="en-US" sz="10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4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ability to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]</a:t>
            </a:r>
            <a:endParaRPr lang="en-US" sz="10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Computer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vision is a field that includes methods for acquiring, processing, analyzing, and understanding images and, in general, high-dimensional data from the real world in order to produce numerical or symbolic information, e.g., in the forms of decisions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.             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wikipedia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54771" cy="1589088"/>
            <a:chOff x="266700" y="1797050"/>
            <a:chExt cx="95477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277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latin typeface="Trebuchet MS" pitchFamily="34" charset="0"/>
                </a:rPr>
                <a:t>O</a:t>
              </a:r>
              <a:r>
                <a:rPr lang="en-US" sz="1600" b="1" dirty="0" smtClean="0">
                  <a:latin typeface="Trebuchet MS" pitchFamily="34" charset="0"/>
                </a:rPr>
                <a:t>bject</a:t>
              </a:r>
              <a:endParaRPr lang="en-US" sz="1600" b="1" dirty="0">
                <a:latin typeface="Trebuchet MS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Acquisition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Photography 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X rays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Thermography</a:t>
              </a:r>
              <a:endParaRPr lang="en-US" sz="1400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0" y="2451100"/>
            <a:ext cx="2057400" cy="1987550"/>
            <a:chOff x="2387600" y="2451100"/>
            <a:chExt cx="2057400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2859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Restoration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Filtering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Segmentation</a:t>
              </a:r>
              <a:endParaRPr lang="en-US" sz="1400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0" y="2451100"/>
              <a:ext cx="1741488" cy="738188"/>
              <a:chOff x="1504" y="1364"/>
              <a:chExt cx="1097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960" y="1364"/>
                <a:ext cx="641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Processing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7"/>
                <a:ext cx="456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129088" y="2451100"/>
            <a:ext cx="2271712" cy="3155950"/>
            <a:chOff x="4129088" y="2451100"/>
            <a:chExt cx="2271712" cy="3155950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19462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Feature extraction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Feature selection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Machine Learning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Classification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Measurements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Interpretation</a:t>
              </a:r>
              <a:endParaRPr lang="en-US" sz="1400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129088" y="2451100"/>
              <a:ext cx="1666875" cy="738188"/>
              <a:chOff x="2601" y="1364"/>
              <a:chExt cx="1050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134" y="1364"/>
                <a:ext cx="517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Image </a:t>
                </a:r>
              </a:p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Analysis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601" y="1597"/>
                <a:ext cx="53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82584" y="1654443"/>
            <a:ext cx="1687609" cy="3884041"/>
            <a:chOff x="6282584" y="1654443"/>
            <a:chExt cx="1687609" cy="3884041"/>
          </a:xfrm>
          <a:effectLst/>
        </p:grpSpPr>
        <p:sp>
          <p:nvSpPr>
            <p:cNvPr id="3" name="Rectangle 2"/>
            <p:cNvSpPr/>
            <p:nvPr/>
          </p:nvSpPr>
          <p:spPr>
            <a:xfrm>
              <a:off x="6282584" y="1654443"/>
              <a:ext cx="1687609" cy="359298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50182" y="5230707"/>
              <a:ext cx="976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595959"/>
                  </a:solidFill>
                  <a:latin typeface="Trebuchet MS"/>
                  <a:cs typeface="Trebuchet MS"/>
                </a:rPr>
                <a:t>(optional)</a:t>
              </a:r>
              <a:endParaRPr lang="en-US" sz="1400" dirty="0">
                <a:solidFill>
                  <a:srgbClr val="595959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777218" name="Freeform 2"/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3700" y="1797050"/>
            <a:ext cx="827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latin typeface="Trebuchet MS" pitchFamily="34" charset="0"/>
              </a:rPr>
              <a:t>O</a:t>
            </a:r>
            <a:r>
              <a:rPr lang="en-US" sz="1600" b="1" dirty="0" smtClean="0">
                <a:latin typeface="Trebuchet MS" pitchFamily="34" charset="0"/>
              </a:rPr>
              <a:t>bject</a:t>
            </a:r>
            <a:endParaRPr lang="en-US" sz="1600" b="1" dirty="0">
              <a:latin typeface="Trebuchet MS" pitchFamily="34" charset="0"/>
            </a:endParaRPr>
          </a:p>
        </p:txBody>
      </p:sp>
      <p:sp>
        <p:nvSpPr>
          <p:cNvPr id="777221" name="Rectangle 5"/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60" name="Text Box 6"/>
          <p:cNvSpPr txBox="1">
            <a:spLocks noChangeArrowheads="1"/>
          </p:cNvSpPr>
          <p:nvPr/>
        </p:nvSpPr>
        <p:spPr bwMode="auto">
          <a:xfrm>
            <a:off x="6218508" y="3476625"/>
            <a:ext cx="174919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 smtClean="0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n-US" sz="1400" dirty="0" smtClean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 smtClean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n-US" sz="1400" dirty="0" smtClean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3D reconstruction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Calibration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61" name="Line 7"/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38" name="Group 9"/>
          <p:cNvGrpSpPr>
            <a:grpSpLocks/>
          </p:cNvGrpSpPr>
          <p:nvPr/>
        </p:nvGrpSpPr>
        <p:grpSpPr bwMode="auto">
          <a:xfrm>
            <a:off x="863600" y="2451100"/>
            <a:ext cx="1524000" cy="738188"/>
            <a:chOff x="544" y="1364"/>
            <a:chExt cx="960" cy="465"/>
          </a:xfrm>
        </p:grpSpPr>
        <p:sp>
          <p:nvSpPr>
            <p:cNvPr id="17457" name="Text Box 10"/>
            <p:cNvSpPr txBox="1">
              <a:spLocks noChangeArrowheads="1"/>
            </p:cNvSpPr>
            <p:nvPr/>
          </p:nvSpPr>
          <p:spPr bwMode="auto">
            <a:xfrm>
              <a:off x="816" y="1364"/>
              <a:ext cx="688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Acquisition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58" name="AutoShape 11"/>
            <p:cNvCxnSpPr>
              <a:cxnSpLocks noChangeShapeType="1"/>
            </p:cNvCxnSpPr>
            <p:nvPr/>
          </p:nvCxnSpPr>
          <p:spPr bwMode="auto">
            <a:xfrm>
              <a:off x="544" y="1590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1066800" y="3384550"/>
            <a:ext cx="15367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5" name="Text Box 14"/>
          <p:cNvSpPr txBox="1">
            <a:spLocks noChangeArrowheads="1"/>
          </p:cNvSpPr>
          <p:nvPr/>
        </p:nvSpPr>
        <p:spPr bwMode="auto">
          <a:xfrm>
            <a:off x="1076998" y="3476625"/>
            <a:ext cx="14954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Photography 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X rays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Thermography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56" name="Line 15"/>
          <p:cNvSpPr>
            <a:spLocks noChangeShapeType="1"/>
          </p:cNvSpPr>
          <p:nvPr/>
        </p:nvSpPr>
        <p:spPr bwMode="auto">
          <a:xfrm rot="10800000" flipH="1" flipV="1">
            <a:off x="1831975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2717800" y="3384550"/>
            <a:ext cx="17272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2" name="Text Box 18"/>
          <p:cNvSpPr txBox="1">
            <a:spLocks noChangeArrowheads="1"/>
          </p:cNvSpPr>
          <p:nvPr/>
        </p:nvSpPr>
        <p:spPr bwMode="auto">
          <a:xfrm>
            <a:off x="2920488" y="3476625"/>
            <a:ext cx="14285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Restoration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Filtering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Segmentation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53" name="Line 19"/>
          <p:cNvSpPr>
            <a:spLocks noChangeShapeType="1"/>
          </p:cNvSpPr>
          <p:nvPr/>
        </p:nvSpPr>
        <p:spPr bwMode="auto">
          <a:xfrm rot="10800000" flipH="1" flipV="1">
            <a:off x="3632200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4521200" y="3371850"/>
            <a:ext cx="18034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9" name="Text Box 22"/>
          <p:cNvSpPr txBox="1">
            <a:spLocks noChangeArrowheads="1"/>
          </p:cNvSpPr>
          <p:nvPr/>
        </p:nvSpPr>
        <p:spPr bwMode="auto">
          <a:xfrm>
            <a:off x="4454525" y="3476625"/>
            <a:ext cx="1946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Feature extraction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Feature selection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Machine Learning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Classification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Measurements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Interpretation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50" name="Line 23"/>
          <p:cNvSpPr>
            <a:spLocks noChangeShapeType="1"/>
          </p:cNvSpPr>
          <p:nvPr/>
        </p:nvSpPr>
        <p:spPr bwMode="auto">
          <a:xfrm rot="10800000" flipH="1" flipV="1">
            <a:off x="5422900" y="3171825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42" name="Group 24"/>
          <p:cNvGrpSpPr>
            <a:grpSpLocks/>
          </p:cNvGrpSpPr>
          <p:nvPr/>
        </p:nvGrpSpPr>
        <p:grpSpPr bwMode="auto">
          <a:xfrm>
            <a:off x="2387600" y="2451100"/>
            <a:ext cx="1741488" cy="738188"/>
            <a:chOff x="1504" y="1364"/>
            <a:chExt cx="1097" cy="465"/>
          </a:xfrm>
        </p:grpSpPr>
        <p:sp>
          <p:nvSpPr>
            <p:cNvPr id="17446" name="Text Box 25"/>
            <p:cNvSpPr txBox="1">
              <a:spLocks noChangeArrowheads="1"/>
            </p:cNvSpPr>
            <p:nvPr/>
          </p:nvSpPr>
          <p:spPr bwMode="auto">
            <a:xfrm>
              <a:off x="1960" y="1364"/>
              <a:ext cx="641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Processing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7" name="AutoShape 26"/>
            <p:cNvCxnSpPr>
              <a:cxnSpLocks noChangeShapeType="1"/>
              <a:stCxn id="17457" idx="3"/>
              <a:endCxn id="17446" idx="1"/>
            </p:cNvCxnSpPr>
            <p:nvPr/>
          </p:nvCxnSpPr>
          <p:spPr bwMode="auto">
            <a:xfrm>
              <a:off x="1504" y="1597"/>
              <a:ext cx="456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43" name="Group 27"/>
          <p:cNvGrpSpPr>
            <a:grpSpLocks/>
          </p:cNvGrpSpPr>
          <p:nvPr/>
        </p:nvGrpSpPr>
        <p:grpSpPr bwMode="auto">
          <a:xfrm>
            <a:off x="4129088" y="2451100"/>
            <a:ext cx="1666875" cy="738188"/>
            <a:chOff x="2601" y="1364"/>
            <a:chExt cx="1050" cy="465"/>
          </a:xfrm>
        </p:grpSpPr>
        <p:sp>
          <p:nvSpPr>
            <p:cNvPr id="17444" name="Text Box 28"/>
            <p:cNvSpPr txBox="1">
              <a:spLocks noChangeArrowheads="1"/>
            </p:cNvSpPr>
            <p:nvPr/>
          </p:nvSpPr>
          <p:spPr bwMode="auto">
            <a:xfrm>
              <a:off x="3134" y="1364"/>
              <a:ext cx="517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Image </a:t>
              </a:r>
            </a:p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Analysis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5" name="AutoShape 29"/>
            <p:cNvCxnSpPr>
              <a:cxnSpLocks noChangeShapeType="1"/>
              <a:stCxn id="17446" idx="3"/>
              <a:endCxn id="17444" idx="1"/>
            </p:cNvCxnSpPr>
            <p:nvPr/>
          </p:nvCxnSpPr>
          <p:spPr bwMode="auto">
            <a:xfrm>
              <a:off x="2601" y="1597"/>
              <a:ext cx="533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14" name="Group 30"/>
          <p:cNvGrpSpPr>
            <a:grpSpLocks/>
          </p:cNvGrpSpPr>
          <p:nvPr/>
        </p:nvGrpSpPr>
        <p:grpSpPr bwMode="auto">
          <a:xfrm>
            <a:off x="858838" y="2555875"/>
            <a:ext cx="6715122" cy="523875"/>
            <a:chOff x="541" y="1430"/>
            <a:chExt cx="4230" cy="330"/>
          </a:xfrm>
        </p:grpSpPr>
        <p:grpSp>
          <p:nvGrpSpPr>
            <p:cNvPr id="17423" name="Group 31"/>
            <p:cNvGrpSpPr>
              <a:grpSpLocks/>
            </p:cNvGrpSpPr>
            <p:nvPr/>
          </p:nvGrpSpPr>
          <p:grpSpPr bwMode="auto">
            <a:xfrm>
              <a:off x="3708" y="1430"/>
              <a:ext cx="1063" cy="330"/>
              <a:chOff x="3708" y="1430"/>
              <a:chExt cx="1063" cy="330"/>
            </a:xfrm>
          </p:grpSpPr>
          <p:sp>
            <p:nvSpPr>
              <p:cNvPr id="17436" name="Text Box 32"/>
              <p:cNvSpPr txBox="1">
                <a:spLocks noChangeArrowheads="1"/>
              </p:cNvSpPr>
              <p:nvPr/>
            </p:nvSpPr>
            <p:spPr bwMode="auto">
              <a:xfrm>
                <a:off x="4088" y="1430"/>
                <a:ext cx="683" cy="330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i="1" dirty="0" smtClean="0">
                    <a:latin typeface="Trebuchet MS" pitchFamily="34" charset="0"/>
                  </a:rPr>
                  <a:t>Multi-view</a:t>
                </a:r>
              </a:p>
              <a:p>
                <a:pPr algn="ctr" eaLnBrk="0" hangingPunct="0"/>
                <a:r>
                  <a:rPr lang="en-US" sz="1400" i="1" dirty="0" smtClean="0">
                    <a:latin typeface="Trebuchet MS" pitchFamily="34" charset="0"/>
                  </a:rPr>
                  <a:t>Analysis</a:t>
                </a:r>
                <a:endParaRPr lang="en-US" sz="1400" i="1" dirty="0">
                  <a:latin typeface="Trebuchet MS" pitchFamily="34" charset="0"/>
                </a:endParaRPr>
              </a:p>
            </p:txBody>
          </p:sp>
          <p:cxnSp>
            <p:nvCxnSpPr>
              <p:cNvPr id="17437" name="AutoShape 33"/>
              <p:cNvCxnSpPr>
                <a:cxnSpLocks noChangeShapeType="1"/>
              </p:cNvCxnSpPr>
              <p:nvPr/>
            </p:nvCxnSpPr>
            <p:spPr bwMode="auto">
              <a:xfrm>
                <a:off x="3708" y="1600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4" name="Group 34"/>
            <p:cNvGrpSpPr>
              <a:grpSpLocks/>
            </p:cNvGrpSpPr>
            <p:nvPr/>
          </p:nvGrpSpPr>
          <p:grpSpPr bwMode="auto">
            <a:xfrm>
              <a:off x="3701" y="1494"/>
              <a:ext cx="425" cy="220"/>
              <a:chOff x="3701" y="1494"/>
              <a:chExt cx="425" cy="220"/>
            </a:xfrm>
          </p:grpSpPr>
          <p:cxnSp>
            <p:nvCxnSpPr>
              <p:cNvPr id="17434" name="AutoShape 35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5" name="AutoShape 36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5" name="Group 37"/>
            <p:cNvGrpSpPr>
              <a:grpSpLocks/>
            </p:cNvGrpSpPr>
            <p:nvPr/>
          </p:nvGrpSpPr>
          <p:grpSpPr bwMode="auto">
            <a:xfrm>
              <a:off x="2707" y="1482"/>
              <a:ext cx="381" cy="220"/>
              <a:chOff x="3701" y="1494"/>
              <a:chExt cx="425" cy="220"/>
            </a:xfrm>
          </p:grpSpPr>
          <p:cxnSp>
            <p:nvCxnSpPr>
              <p:cNvPr id="17432" name="AutoShape 38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3" name="AutoShape 39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6" name="Group 40"/>
            <p:cNvGrpSpPr>
              <a:grpSpLocks/>
            </p:cNvGrpSpPr>
            <p:nvPr/>
          </p:nvGrpSpPr>
          <p:grpSpPr bwMode="auto">
            <a:xfrm>
              <a:off x="1507" y="1480"/>
              <a:ext cx="345" cy="220"/>
              <a:chOff x="3701" y="1494"/>
              <a:chExt cx="425" cy="220"/>
            </a:xfrm>
          </p:grpSpPr>
          <p:cxnSp>
            <p:nvCxnSpPr>
              <p:cNvPr id="17430" name="AutoShape 41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1" name="AutoShape 42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7" name="Group 43"/>
            <p:cNvGrpSpPr>
              <a:grpSpLocks/>
            </p:cNvGrpSpPr>
            <p:nvPr/>
          </p:nvGrpSpPr>
          <p:grpSpPr bwMode="auto">
            <a:xfrm>
              <a:off x="541" y="1480"/>
              <a:ext cx="267" cy="220"/>
              <a:chOff x="3701" y="1494"/>
              <a:chExt cx="425" cy="220"/>
            </a:xfrm>
          </p:grpSpPr>
          <p:cxnSp>
            <p:nvCxnSpPr>
              <p:cNvPr id="17428" name="AutoShape 44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29" name="AutoShape 45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5" name="Freeform 46"/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7518416" y="2609852"/>
            <a:ext cx="1377953" cy="338138"/>
            <a:chOff x="4736" y="1464"/>
            <a:chExt cx="868" cy="213"/>
          </a:xfrm>
        </p:grpSpPr>
        <p:sp>
          <p:nvSpPr>
            <p:cNvPr id="17421" name="Rectangle 48"/>
            <p:cNvSpPr>
              <a:spLocks noChangeArrowheads="1"/>
            </p:cNvSpPr>
            <p:nvPr/>
          </p:nvSpPr>
          <p:spPr bwMode="auto">
            <a:xfrm>
              <a:off x="4982" y="1464"/>
              <a:ext cx="62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 smtClean="0">
                  <a:solidFill>
                    <a:srgbClr val="595959"/>
                  </a:solidFill>
                  <a:latin typeface="Trebuchet MS" pitchFamily="34" charset="0"/>
                </a:rPr>
                <a:t>Decision</a:t>
              </a:r>
              <a:endParaRPr lang="en-US" sz="1600" b="1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cxnSp>
          <p:nvCxnSpPr>
            <p:cNvPr id="17422" name="AutoShape 49"/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4215289"/>
            <a:ext cx="6986270" cy="2435906"/>
            <a:chOff x="152400" y="4215289"/>
            <a:chExt cx="6986270" cy="2435906"/>
          </a:xfrm>
        </p:grpSpPr>
        <p:sp>
          <p:nvSpPr>
            <p:cNvPr id="6" name="Magnetic Disk 5"/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6" idx="4"/>
              <a:endCxn id="17455" idx="2"/>
            </p:cNvCxnSpPr>
            <p:nvPr/>
          </p:nvCxnSpPr>
          <p:spPr>
            <a:xfrm flipV="1">
              <a:off x="1570646" y="4215289"/>
              <a:ext cx="254065" cy="18342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6" idx="4"/>
              <a:endCxn id="777233" idx="2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6" idx="4"/>
              <a:endCxn id="17449" idx="2"/>
            </p:cNvCxnSpPr>
            <p:nvPr/>
          </p:nvCxnSpPr>
          <p:spPr>
            <a:xfrm flipV="1">
              <a:off x="1570646" y="4861620"/>
              <a:ext cx="3857017" cy="118795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6" idx="4"/>
              <a:endCxn id="4" idx="2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52400" y="5065587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595959"/>
                  </a:solidFill>
                  <a:latin typeface="Trebuchet MS"/>
                  <a:cs typeface="Trebuchet MS"/>
                </a:rPr>
                <a:t>knowledge base</a:t>
              </a:r>
              <a:endParaRPr lang="en-US" sz="1400" dirty="0">
                <a:solidFill>
                  <a:srgbClr val="595959"/>
                </a:solidFill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96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302" name="Picture 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085850"/>
            <a:ext cx="6870700" cy="5080000"/>
          </a:xfrm>
          <a:prstGeom prst="rect">
            <a:avLst/>
          </a:prstGeom>
          <a:noFill/>
        </p:spPr>
      </p:pic>
      <p:sp>
        <p:nvSpPr>
          <p:cNvPr id="353296" name="Text Box 16"/>
          <p:cNvSpPr txBox="1">
            <a:spLocks noChangeArrowheads="1"/>
          </p:cNvSpPr>
          <p:nvPr/>
        </p:nvSpPr>
        <p:spPr bwMode="auto">
          <a:xfrm>
            <a:off x="1749425" y="2506663"/>
            <a:ext cx="2806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/>
              <a:t>size: 686 x 1029 pixels</a:t>
            </a:r>
            <a:endParaRPr lang="en-US" u="none"/>
          </a:p>
        </p:txBody>
      </p:sp>
      <p:sp>
        <p:nvSpPr>
          <p:cNvPr id="353298" name="Rectangle 18"/>
          <p:cNvSpPr>
            <a:spLocks noChangeArrowheads="1"/>
          </p:cNvSpPr>
          <p:nvPr/>
        </p:nvSpPr>
        <p:spPr bwMode="auto">
          <a:xfrm>
            <a:off x="1168400" y="1308100"/>
            <a:ext cx="4140200" cy="485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3301" name="Group 21"/>
          <p:cNvGrpSpPr>
            <a:grpSpLocks/>
          </p:cNvGrpSpPr>
          <p:nvPr/>
        </p:nvGrpSpPr>
        <p:grpSpPr bwMode="auto">
          <a:xfrm>
            <a:off x="796925" y="901700"/>
            <a:ext cx="8058150" cy="5453063"/>
            <a:chOff x="502" y="568"/>
            <a:chExt cx="5076" cy="3435"/>
          </a:xfrm>
        </p:grpSpPr>
        <p:sp>
          <p:nvSpPr>
            <p:cNvPr id="353294" name="Text Box 14"/>
            <p:cNvSpPr txBox="1">
              <a:spLocks noChangeArrowheads="1"/>
            </p:cNvSpPr>
            <p:nvPr/>
          </p:nvSpPr>
          <p:spPr bwMode="auto">
            <a:xfrm>
              <a:off x="5374" y="3715"/>
              <a:ext cx="2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u="none">
                  <a:solidFill>
                    <a:srgbClr val="FFFFFF"/>
                  </a:solidFill>
                </a:rPr>
                <a:t>x</a:t>
              </a:r>
              <a:endParaRPr lang="en-US" u="none">
                <a:solidFill>
                  <a:srgbClr val="FFFFFF"/>
                </a:solidFill>
              </a:endParaRPr>
            </a:p>
          </p:txBody>
        </p:sp>
        <p:sp>
          <p:nvSpPr>
            <p:cNvPr id="353295" name="Text Box 15"/>
            <p:cNvSpPr txBox="1">
              <a:spLocks noChangeArrowheads="1"/>
            </p:cNvSpPr>
            <p:nvPr/>
          </p:nvSpPr>
          <p:spPr bwMode="auto">
            <a:xfrm>
              <a:off x="502" y="691"/>
              <a:ext cx="1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u="none">
                  <a:solidFill>
                    <a:srgbClr val="FFFFFF"/>
                  </a:solidFill>
                </a:rPr>
                <a:t>y</a:t>
              </a:r>
              <a:endParaRPr lang="en-US" u="none">
                <a:solidFill>
                  <a:srgbClr val="FFFFFF"/>
                </a:solidFill>
              </a:endParaRPr>
            </a:p>
          </p:txBody>
        </p:sp>
        <p:sp>
          <p:nvSpPr>
            <p:cNvPr id="353293" name="Line 13"/>
            <p:cNvSpPr>
              <a:spLocks noChangeShapeType="1"/>
            </p:cNvSpPr>
            <p:nvPr/>
          </p:nvSpPr>
          <p:spPr bwMode="auto">
            <a:xfrm>
              <a:off x="744" y="3880"/>
              <a:ext cx="45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3292" name="Line 12"/>
            <p:cNvSpPr>
              <a:spLocks noChangeShapeType="1"/>
            </p:cNvSpPr>
            <p:nvPr/>
          </p:nvSpPr>
          <p:spPr bwMode="auto">
            <a:xfrm>
              <a:off x="744" y="568"/>
              <a:ext cx="0" cy="33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53299" name="Text Box 19"/>
          <p:cNvSpPr txBox="1">
            <a:spLocks noChangeArrowheads="1"/>
          </p:cNvSpPr>
          <p:nvPr/>
        </p:nvSpPr>
        <p:spPr bwMode="auto">
          <a:xfrm>
            <a:off x="5534025" y="1147763"/>
            <a:ext cx="1108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/>
              <a:t>x = 639</a:t>
            </a:r>
          </a:p>
          <a:p>
            <a:r>
              <a:rPr lang="es-CL" u="none"/>
              <a:t>y = 599</a:t>
            </a:r>
            <a:endParaRPr lang="en-US" u="none"/>
          </a:p>
        </p:txBody>
      </p:sp>
      <p:sp>
        <p:nvSpPr>
          <p:cNvPr id="353300" name="Oval 20"/>
          <p:cNvSpPr>
            <a:spLocks noChangeArrowheads="1"/>
          </p:cNvSpPr>
          <p:nvPr/>
        </p:nvSpPr>
        <p:spPr bwMode="auto">
          <a:xfrm>
            <a:off x="5270500" y="12700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3305" name="Group 25"/>
          <p:cNvGrpSpPr>
            <a:grpSpLocks/>
          </p:cNvGrpSpPr>
          <p:nvPr/>
        </p:nvGrpSpPr>
        <p:grpSpPr bwMode="auto">
          <a:xfrm>
            <a:off x="1028700" y="1079500"/>
            <a:ext cx="6997700" cy="5245100"/>
            <a:chOff x="648" y="680"/>
            <a:chExt cx="4408" cy="3304"/>
          </a:xfrm>
        </p:grpSpPr>
        <p:sp>
          <p:nvSpPr>
            <p:cNvPr id="353303" name="Line 23"/>
            <p:cNvSpPr>
              <a:spLocks noChangeShapeType="1"/>
            </p:cNvSpPr>
            <p:nvPr/>
          </p:nvSpPr>
          <p:spPr bwMode="auto">
            <a:xfrm>
              <a:off x="728" y="3984"/>
              <a:ext cx="4328" cy="0"/>
            </a:xfrm>
            <a:prstGeom prst="line">
              <a:avLst/>
            </a:prstGeom>
            <a:noFill/>
            <a:ln w="9525">
              <a:solidFill>
                <a:srgbClr val="99CC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3304" name="Line 24"/>
            <p:cNvSpPr>
              <a:spLocks noChangeShapeType="1"/>
            </p:cNvSpPr>
            <p:nvPr/>
          </p:nvSpPr>
          <p:spPr bwMode="auto">
            <a:xfrm flipH="1" flipV="1">
              <a:off x="648" y="680"/>
              <a:ext cx="0" cy="3208"/>
            </a:xfrm>
            <a:prstGeom prst="line">
              <a:avLst/>
            </a:prstGeom>
            <a:noFill/>
            <a:ln w="9525">
              <a:solidFill>
                <a:srgbClr val="99CC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53307" name="Text Box 27"/>
          <p:cNvSpPr txBox="1">
            <a:spLocks noChangeArrowheads="1"/>
          </p:cNvSpPr>
          <p:nvPr/>
        </p:nvSpPr>
        <p:spPr bwMode="auto">
          <a:xfrm>
            <a:off x="0" y="0"/>
            <a:ext cx="643477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coordenadas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34400" y="6019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88988" y="838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3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96" grpId="0"/>
      <p:bldP spid="353298" grpId="0" animBg="1"/>
      <p:bldP spid="353299" grpId="0"/>
      <p:bldP spid="35330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251" name="Group 19"/>
          <p:cNvGrpSpPr>
            <a:grpSpLocks/>
          </p:cNvGrpSpPr>
          <p:nvPr/>
        </p:nvGrpSpPr>
        <p:grpSpPr bwMode="auto">
          <a:xfrm>
            <a:off x="0" y="3205163"/>
            <a:ext cx="9144000" cy="2363787"/>
            <a:chOff x="0" y="2019"/>
            <a:chExt cx="5760" cy="1489"/>
          </a:xfrm>
        </p:grpSpPr>
        <p:graphicFrame>
          <p:nvGraphicFramePr>
            <p:cNvPr id="351245" name="Object 13"/>
            <p:cNvGraphicFramePr>
              <a:graphicFrameLocks/>
            </p:cNvGraphicFramePr>
            <p:nvPr/>
          </p:nvGraphicFramePr>
          <p:xfrm>
            <a:off x="0" y="2305"/>
            <a:ext cx="1823" cy="1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5" name="Fotografía de Photo Editor" r:id="rId4" imgW="7238095" imgH="4772691" progId="MSPhotoEd.3">
                    <p:embed/>
                  </p:oleObj>
                </mc:Choice>
                <mc:Fallback>
                  <p:oleObj name="Fotografía de Photo Editor" r:id="rId4" imgW="7238095" imgH="4772691" progId="MSPhotoEd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305"/>
                          <a:ext cx="1823" cy="1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1246" name="Object 14"/>
            <p:cNvGraphicFramePr>
              <a:graphicFrameLocks/>
            </p:cNvGraphicFramePr>
            <p:nvPr/>
          </p:nvGraphicFramePr>
          <p:xfrm>
            <a:off x="3946" y="2311"/>
            <a:ext cx="1814" cy="1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6" name="Fotografía de Photo Editor" r:id="rId6" imgW="7201905" imgH="4753639" progId="MSPhotoEd.3">
                    <p:embed/>
                  </p:oleObj>
                </mc:Choice>
                <mc:Fallback>
                  <p:oleObj name="Fotografía de Photo Editor" r:id="rId6" imgW="7201905" imgH="4753639" progId="MSPhotoEd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6" y="2311"/>
                          <a:ext cx="1814" cy="1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1247" name="Object 15"/>
            <p:cNvGraphicFramePr>
              <a:graphicFrameLocks/>
            </p:cNvGraphicFramePr>
            <p:nvPr/>
          </p:nvGraphicFramePr>
          <p:xfrm>
            <a:off x="1956" y="2312"/>
            <a:ext cx="1802" cy="1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7" name="Fotografía de Photo Editor" r:id="rId8" imgW="7152381" imgH="4723810" progId="MSPhotoEd.3">
                    <p:embed/>
                  </p:oleObj>
                </mc:Choice>
                <mc:Fallback>
                  <p:oleObj name="Fotografía de Photo Editor" r:id="rId8" imgW="7152381" imgH="4723810" progId="MSPhotoEd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6" y="2312"/>
                          <a:ext cx="1802" cy="1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1248" name="AutoShape 16"/>
            <p:cNvCxnSpPr>
              <a:cxnSpLocks noChangeShapeType="1"/>
            </p:cNvCxnSpPr>
            <p:nvPr/>
          </p:nvCxnSpPr>
          <p:spPr bwMode="auto">
            <a:xfrm flipH="1">
              <a:off x="912" y="2019"/>
              <a:ext cx="1944" cy="286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51249" name="AutoShape 17"/>
            <p:cNvCxnSpPr>
              <a:cxnSpLocks noChangeShapeType="1"/>
            </p:cNvCxnSpPr>
            <p:nvPr/>
          </p:nvCxnSpPr>
          <p:spPr bwMode="auto">
            <a:xfrm>
              <a:off x="2856" y="2019"/>
              <a:ext cx="1" cy="293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51250" name="AutoShape 18"/>
            <p:cNvCxnSpPr>
              <a:cxnSpLocks noChangeShapeType="1"/>
            </p:cNvCxnSpPr>
            <p:nvPr/>
          </p:nvCxnSpPr>
          <p:spPr bwMode="auto">
            <a:xfrm>
              <a:off x="2856" y="2019"/>
              <a:ext cx="1997" cy="292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51252" name="Text Box 20"/>
          <p:cNvSpPr txBox="1">
            <a:spLocks noChangeArrowheads="1"/>
          </p:cNvSpPr>
          <p:nvPr/>
        </p:nvSpPr>
        <p:spPr bwMode="auto">
          <a:xfrm>
            <a:off x="1431925" y="5745163"/>
            <a:ext cx="666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R = 200                       G = 127                         B = 45</a:t>
            </a:r>
            <a:endParaRPr lang="en-US" u="none">
              <a:solidFill>
                <a:srgbClr val="FFFFFF"/>
              </a:solidFill>
            </a:endParaRPr>
          </a:p>
        </p:txBody>
      </p:sp>
      <p:grpSp>
        <p:nvGrpSpPr>
          <p:cNvPr id="351256" name="Group 24"/>
          <p:cNvGrpSpPr>
            <a:grpSpLocks/>
          </p:cNvGrpSpPr>
          <p:nvPr/>
        </p:nvGrpSpPr>
        <p:grpSpPr bwMode="auto">
          <a:xfrm>
            <a:off x="1651000" y="3733800"/>
            <a:ext cx="6350000" cy="88900"/>
            <a:chOff x="1040" y="2352"/>
            <a:chExt cx="4000" cy="56"/>
          </a:xfrm>
        </p:grpSpPr>
        <p:sp>
          <p:nvSpPr>
            <p:cNvPr id="351253" name="Oval 21"/>
            <p:cNvSpPr>
              <a:spLocks noChangeArrowheads="1"/>
            </p:cNvSpPr>
            <p:nvPr/>
          </p:nvSpPr>
          <p:spPr bwMode="auto">
            <a:xfrm>
              <a:off x="1040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1254" name="Oval 22"/>
            <p:cNvSpPr>
              <a:spLocks noChangeArrowheads="1"/>
            </p:cNvSpPr>
            <p:nvPr/>
          </p:nvSpPr>
          <p:spPr bwMode="auto">
            <a:xfrm>
              <a:off x="2984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1255" name="Oval 23"/>
            <p:cNvSpPr>
              <a:spLocks noChangeArrowheads="1"/>
            </p:cNvSpPr>
            <p:nvPr/>
          </p:nvSpPr>
          <p:spPr bwMode="auto">
            <a:xfrm>
              <a:off x="4984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pic>
        <p:nvPicPr>
          <p:cNvPr id="351257" name="Picture 2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51150" y="717550"/>
            <a:ext cx="3363913" cy="2487613"/>
          </a:xfrm>
          <a:prstGeom prst="rect">
            <a:avLst/>
          </a:prstGeom>
          <a:noFill/>
        </p:spPr>
      </p:pic>
      <p:sp>
        <p:nvSpPr>
          <p:cNvPr id="351259" name="Text Box 27"/>
          <p:cNvSpPr txBox="1">
            <a:spLocks noChangeArrowheads="1"/>
          </p:cNvSpPr>
          <p:nvPr/>
        </p:nvSpPr>
        <p:spPr bwMode="auto">
          <a:xfrm>
            <a:off x="-83335" y="0"/>
            <a:ext cx="495139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(color)</a:t>
            </a:r>
          </a:p>
        </p:txBody>
      </p:sp>
    </p:spTree>
    <p:extLst>
      <p:ext uri="{BB962C8B-B14F-4D97-AF65-F5344CB8AC3E}">
        <p14:creationId xmlns:p14="http://schemas.microsoft.com/office/powerpoint/2010/main" val="6534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43" name="Text Box 303"/>
          <p:cNvSpPr txBox="1">
            <a:spLocks noChangeArrowheads="1"/>
          </p:cNvSpPr>
          <p:nvPr/>
        </p:nvSpPr>
        <p:spPr bwMode="auto">
          <a:xfrm>
            <a:off x="3311525" y="5376863"/>
            <a:ext cx="259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I = (R + G + B) / 3</a:t>
            </a:r>
            <a:endParaRPr lang="en-US" u="none">
              <a:solidFill>
                <a:srgbClr val="FFFFFF"/>
              </a:solidFill>
            </a:endParaRPr>
          </a:p>
        </p:txBody>
      </p:sp>
      <p:pic>
        <p:nvPicPr>
          <p:cNvPr id="343351" name="Picture 3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9488"/>
            <a:ext cx="2894013" cy="1908175"/>
          </a:xfrm>
          <a:prstGeom prst="rect">
            <a:avLst/>
          </a:prstGeom>
          <a:noFill/>
        </p:spPr>
      </p:pic>
      <p:pic>
        <p:nvPicPr>
          <p:cNvPr id="343352" name="Picture 3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4275" y="989013"/>
            <a:ext cx="2879725" cy="1900237"/>
          </a:xfrm>
          <a:prstGeom prst="rect">
            <a:avLst/>
          </a:prstGeom>
          <a:noFill/>
        </p:spPr>
      </p:pic>
      <p:pic>
        <p:nvPicPr>
          <p:cNvPr id="343353" name="Picture 3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05150" y="990600"/>
            <a:ext cx="2860675" cy="1889125"/>
          </a:xfrm>
          <a:prstGeom prst="rect">
            <a:avLst/>
          </a:prstGeom>
          <a:noFill/>
        </p:spPr>
      </p:pic>
      <p:pic>
        <p:nvPicPr>
          <p:cNvPr id="343354" name="Picture 3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38488" y="3211513"/>
            <a:ext cx="2868612" cy="1998662"/>
          </a:xfrm>
          <a:prstGeom prst="rect">
            <a:avLst/>
          </a:prstGeom>
          <a:noFill/>
        </p:spPr>
      </p:pic>
      <p:sp>
        <p:nvSpPr>
          <p:cNvPr id="343356" name="Text Box 316"/>
          <p:cNvSpPr txBox="1">
            <a:spLocks noChangeArrowheads="1"/>
          </p:cNvSpPr>
          <p:nvPr/>
        </p:nvSpPr>
        <p:spPr bwMode="auto">
          <a:xfrm>
            <a:off x="0" y="0"/>
            <a:ext cx="840226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(color a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blanco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y negro)</a:t>
            </a:r>
          </a:p>
        </p:txBody>
      </p:sp>
    </p:spTree>
    <p:extLst>
      <p:ext uri="{BB962C8B-B14F-4D97-AF65-F5344CB8AC3E}">
        <p14:creationId xmlns:p14="http://schemas.microsoft.com/office/powerpoint/2010/main" val="44172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3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772" name="Group 12"/>
          <p:cNvGrpSpPr>
            <a:grpSpLocks/>
          </p:cNvGrpSpPr>
          <p:nvPr/>
        </p:nvGrpSpPr>
        <p:grpSpPr bwMode="auto">
          <a:xfrm>
            <a:off x="1238250" y="1684338"/>
            <a:ext cx="7116763" cy="554037"/>
            <a:chOff x="644" y="1309"/>
            <a:chExt cx="4483" cy="349"/>
          </a:xfrm>
        </p:grpSpPr>
        <p:pic>
          <p:nvPicPr>
            <p:cNvPr id="373773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2" y="1309"/>
              <a:ext cx="4223" cy="1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73774" name="Text Box 14"/>
            <p:cNvSpPr txBox="1">
              <a:spLocks noChangeArrowheads="1"/>
            </p:cNvSpPr>
            <p:nvPr/>
          </p:nvSpPr>
          <p:spPr bwMode="auto">
            <a:xfrm>
              <a:off x="644" y="1485"/>
              <a:ext cx="448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200" u="none">
                  <a:solidFill>
                    <a:srgbClr val="808080"/>
                  </a:solidFill>
                  <a:latin typeface="Arial" charset="0"/>
                </a:rPr>
                <a:t>1                                                                          128                                                                          256</a:t>
              </a:r>
              <a:endParaRPr lang="es-ES" sz="1200" u="none">
                <a:solidFill>
                  <a:srgbClr val="808080"/>
                </a:solidFill>
                <a:latin typeface="Arial" charset="0"/>
              </a:endParaRPr>
            </a:p>
          </p:txBody>
        </p:sp>
      </p:grpSp>
      <p:pic>
        <p:nvPicPr>
          <p:cNvPr id="373775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63900" y="2670175"/>
            <a:ext cx="3084513" cy="30797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73776" name="Text Box 16"/>
          <p:cNvSpPr txBox="1">
            <a:spLocks noChangeArrowheads="1"/>
          </p:cNvSpPr>
          <p:nvPr/>
        </p:nvSpPr>
        <p:spPr bwMode="auto">
          <a:xfrm>
            <a:off x="2981325" y="2574925"/>
            <a:ext cx="296863" cy="3365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u="none">
                <a:solidFill>
                  <a:srgbClr val="808080"/>
                </a:solidFill>
                <a:latin typeface="Arial" charset="0"/>
              </a:rPr>
              <a:t>0</a:t>
            </a:r>
            <a:endParaRPr lang="es-ES" sz="1600" u="none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373777" name="Text Box 17"/>
          <p:cNvSpPr txBox="1">
            <a:spLocks noChangeArrowheads="1"/>
          </p:cNvSpPr>
          <p:nvPr/>
        </p:nvSpPr>
        <p:spPr bwMode="auto">
          <a:xfrm>
            <a:off x="6207125" y="5724525"/>
            <a:ext cx="522288" cy="3365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u="none">
                <a:solidFill>
                  <a:srgbClr val="808080"/>
                </a:solidFill>
                <a:latin typeface="Arial" charset="0"/>
              </a:rPr>
              <a:t>255</a:t>
            </a:r>
            <a:endParaRPr lang="es-ES" sz="1600" u="none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373779" name="Text Box 19"/>
          <p:cNvSpPr txBox="1">
            <a:spLocks noChangeArrowheads="1"/>
          </p:cNvSpPr>
          <p:nvPr/>
        </p:nvSpPr>
        <p:spPr bwMode="auto">
          <a:xfrm>
            <a:off x="0" y="0"/>
            <a:ext cx="641153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tonos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de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gris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9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38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9088" y="3732213"/>
            <a:ext cx="2868612" cy="1998662"/>
          </a:xfrm>
          <a:prstGeom prst="rect">
            <a:avLst/>
          </a:prstGeom>
          <a:noFill/>
        </p:spPr>
      </p:pic>
      <p:pic>
        <p:nvPicPr>
          <p:cNvPr id="363536" name="Picture 16"/>
          <p:cNvPicPr>
            <a:picLocks noChangeAspect="1" noChangeArrowheads="1"/>
          </p:cNvPicPr>
          <p:nvPr/>
        </p:nvPicPr>
        <p:blipFill>
          <a:blip r:embed="rId4">
            <a:lum bright="-30000"/>
          </a:blip>
          <a:srcRect/>
          <a:stretch>
            <a:fillRect/>
          </a:stretch>
        </p:blipFill>
        <p:spPr bwMode="auto">
          <a:xfrm>
            <a:off x="827088" y="3744913"/>
            <a:ext cx="2868612" cy="1998662"/>
          </a:xfrm>
          <a:prstGeom prst="rect">
            <a:avLst/>
          </a:prstGeom>
          <a:noFill/>
        </p:spPr>
      </p:pic>
      <p:sp>
        <p:nvSpPr>
          <p:cNvPr id="363528" name="Text Box 8"/>
          <p:cNvSpPr txBox="1">
            <a:spLocks noChangeArrowheads="1"/>
          </p:cNvSpPr>
          <p:nvPr/>
        </p:nvSpPr>
        <p:spPr bwMode="auto">
          <a:xfrm>
            <a:off x="3197225" y="85566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</a:t>
            </a:r>
            <a:endParaRPr lang="en-US" b="1" u="none"/>
          </a:p>
        </p:txBody>
      </p:sp>
      <p:sp>
        <p:nvSpPr>
          <p:cNvPr id="363533" name="Text Box 13"/>
          <p:cNvSpPr txBox="1">
            <a:spLocks noChangeArrowheads="1"/>
          </p:cNvSpPr>
          <p:nvPr/>
        </p:nvSpPr>
        <p:spPr bwMode="auto">
          <a:xfrm>
            <a:off x="5521325" y="3840163"/>
            <a:ext cx="739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x 2</a:t>
            </a:r>
            <a:endParaRPr lang="en-US" u="none"/>
          </a:p>
        </p:txBody>
      </p:sp>
      <p:sp>
        <p:nvSpPr>
          <p:cNvPr id="363535" name="Text Box 15"/>
          <p:cNvSpPr txBox="1">
            <a:spLocks noChangeArrowheads="1"/>
          </p:cNvSpPr>
          <p:nvPr/>
        </p:nvSpPr>
        <p:spPr bwMode="auto">
          <a:xfrm>
            <a:off x="949325" y="3852863"/>
            <a:ext cx="94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x 0.5</a:t>
            </a:r>
            <a:endParaRPr lang="en-US" u="none"/>
          </a:p>
        </p:txBody>
      </p:sp>
      <p:pic>
        <p:nvPicPr>
          <p:cNvPr id="363537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6888" y="747713"/>
            <a:ext cx="2868612" cy="1998662"/>
          </a:xfrm>
          <a:prstGeom prst="rect">
            <a:avLst/>
          </a:prstGeom>
          <a:noFill/>
        </p:spPr>
      </p:pic>
      <p:sp>
        <p:nvSpPr>
          <p:cNvPr id="363540" name="Text Box 20"/>
          <p:cNvSpPr txBox="1">
            <a:spLocks noChangeArrowheads="1"/>
          </p:cNvSpPr>
          <p:nvPr/>
        </p:nvSpPr>
        <p:spPr bwMode="auto">
          <a:xfrm>
            <a:off x="-155627" y="0"/>
            <a:ext cx="629771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>
                <a:solidFill>
                  <a:srgbClr val="808080"/>
                </a:solidFill>
                <a:latin typeface="Trebuchet MS"/>
                <a:cs typeface="Trebuchet MS"/>
              </a:rPr>
              <a:t>Imágenes Digitales (operaciones)</a:t>
            </a:r>
          </a:p>
        </p:txBody>
      </p:sp>
    </p:spTree>
    <p:extLst>
      <p:ext uri="{BB962C8B-B14F-4D97-AF65-F5344CB8AC3E}">
        <p14:creationId xmlns:p14="http://schemas.microsoft.com/office/powerpoint/2010/main" val="17760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8" grpId="0" autoUpdateAnimBg="0"/>
      <p:bldP spid="363533" grpId="0" autoUpdateAnimBg="0"/>
      <p:bldP spid="36353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85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1463" y="3622675"/>
            <a:ext cx="2827337" cy="1870075"/>
          </a:xfrm>
          <a:prstGeom prst="rect">
            <a:avLst/>
          </a:prstGeom>
          <a:noFill/>
        </p:spPr>
      </p:pic>
      <p:pic>
        <p:nvPicPr>
          <p:cNvPr id="365584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200" y="3600450"/>
            <a:ext cx="2868613" cy="1884363"/>
          </a:xfrm>
          <a:prstGeom prst="rect">
            <a:avLst/>
          </a:prstGeom>
          <a:noFill/>
        </p:spPr>
      </p:pic>
      <p:sp>
        <p:nvSpPr>
          <p:cNvPr id="365576" name="Text Box 8"/>
          <p:cNvSpPr txBox="1">
            <a:spLocks noChangeArrowheads="1"/>
          </p:cNvSpPr>
          <p:nvPr/>
        </p:nvSpPr>
        <p:spPr bwMode="auto">
          <a:xfrm>
            <a:off x="3197225" y="85566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</a:t>
            </a:r>
            <a:endParaRPr lang="en-US" b="1" u="none"/>
          </a:p>
        </p:txBody>
      </p:sp>
      <p:sp>
        <p:nvSpPr>
          <p:cNvPr id="365580" name="Text Box 12"/>
          <p:cNvSpPr txBox="1">
            <a:spLocks noChangeArrowheads="1"/>
          </p:cNvSpPr>
          <p:nvPr/>
        </p:nvSpPr>
        <p:spPr bwMode="auto">
          <a:xfrm>
            <a:off x="771525" y="3802063"/>
            <a:ext cx="1089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&gt; 200</a:t>
            </a:r>
            <a:endParaRPr lang="en-US" u="none"/>
          </a:p>
        </p:txBody>
      </p:sp>
      <p:sp>
        <p:nvSpPr>
          <p:cNvPr id="365578" name="Text Box 10"/>
          <p:cNvSpPr txBox="1">
            <a:spLocks noChangeArrowheads="1"/>
          </p:cNvSpPr>
          <p:nvPr/>
        </p:nvSpPr>
        <p:spPr bwMode="auto">
          <a:xfrm>
            <a:off x="5584825" y="3802063"/>
            <a:ext cx="82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256-</a:t>
            </a:r>
            <a:r>
              <a:rPr lang="es-CL" b="1" u="none">
                <a:solidFill>
                  <a:srgbClr val="FFFFFF"/>
                </a:solidFill>
              </a:rPr>
              <a:t>I</a:t>
            </a:r>
            <a:endParaRPr lang="en-US" u="none">
              <a:solidFill>
                <a:srgbClr val="FFFFFF"/>
              </a:solidFill>
            </a:endParaRPr>
          </a:p>
        </p:txBody>
      </p:sp>
      <p:pic>
        <p:nvPicPr>
          <p:cNvPr id="365583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36888" y="747713"/>
            <a:ext cx="2868612" cy="1998662"/>
          </a:xfrm>
          <a:prstGeom prst="rect">
            <a:avLst/>
          </a:prstGeom>
          <a:noFill/>
        </p:spPr>
      </p:pic>
      <p:sp>
        <p:nvSpPr>
          <p:cNvPr id="365587" name="Text Box 19"/>
          <p:cNvSpPr txBox="1">
            <a:spLocks noChangeArrowheads="1"/>
          </p:cNvSpPr>
          <p:nvPr/>
        </p:nvSpPr>
        <p:spPr bwMode="auto">
          <a:xfrm>
            <a:off x="0" y="0"/>
            <a:ext cx="623099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operaciones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926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6" grpId="0" autoUpdateAnimBg="0"/>
      <p:bldP spid="365580" grpId="0" autoUpdateAnimBg="0"/>
      <p:bldP spid="365578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920</Words>
  <Application>Microsoft Macintosh PowerPoint</Application>
  <PresentationFormat>On-screen Show (4:3)</PresentationFormat>
  <Paragraphs>239</Paragraphs>
  <Slides>36</Slides>
  <Notes>36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ＭＳ Ｐゴシック</vt:lpstr>
      <vt:lpstr>Trebuchet MS</vt:lpstr>
      <vt:lpstr>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23</cp:revision>
  <dcterms:created xsi:type="dcterms:W3CDTF">2013-03-14T12:00:34Z</dcterms:created>
  <dcterms:modified xsi:type="dcterms:W3CDTF">2019-03-07T17:49:35Z</dcterms:modified>
</cp:coreProperties>
</file>